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312" r:id="rId2"/>
    <p:sldId id="256" r:id="rId3"/>
    <p:sldId id="257" r:id="rId4"/>
    <p:sldId id="313" r:id="rId5"/>
    <p:sldId id="260" r:id="rId6"/>
    <p:sldId id="280" r:id="rId7"/>
    <p:sldId id="315" r:id="rId8"/>
    <p:sldId id="266" r:id="rId9"/>
    <p:sldId id="267" r:id="rId10"/>
    <p:sldId id="269" r:id="rId11"/>
    <p:sldId id="270" r:id="rId12"/>
    <p:sldId id="271" r:id="rId13"/>
    <p:sldId id="273" r:id="rId14"/>
    <p:sldId id="274" r:id="rId15"/>
    <p:sldId id="275" r:id="rId16"/>
    <p:sldId id="276" r:id="rId17"/>
    <p:sldId id="277" r:id="rId18"/>
    <p:sldId id="31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E7DB33B-F04E-4E95-84D5-7B4506368AF6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DECB1D3-2D7B-4482-9A73-B911466F7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2209799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Childhood and growing up</a:t>
            </a:r>
            <a:endParaRPr lang="en-US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3276600"/>
            <a:ext cx="6934200" cy="2438400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6000" dirty="0" smtClean="0">
                <a:solidFill>
                  <a:srgbClr val="FF0000"/>
                </a:solidFill>
              </a:rPr>
              <a:t>Prepared by </a:t>
            </a:r>
          </a:p>
          <a:p>
            <a:pPr algn="l"/>
            <a:r>
              <a:rPr lang="en-US" sz="6000" dirty="0" smtClean="0">
                <a:solidFill>
                  <a:schemeClr val="tx2"/>
                </a:solidFill>
              </a:rPr>
              <a:t>P.RAJENDRAN</a:t>
            </a:r>
            <a:r>
              <a:rPr lang="en-US" sz="7200" dirty="0" smtClean="0">
                <a:solidFill>
                  <a:schemeClr val="tx2"/>
                </a:solidFill>
              </a:rPr>
              <a:t>  </a:t>
            </a:r>
            <a:r>
              <a:rPr lang="en-US" sz="4000" dirty="0" err="1" smtClean="0">
                <a:solidFill>
                  <a:schemeClr val="tx2"/>
                </a:solidFill>
              </a:rPr>
              <a:t>M.Sc.,M.Phil.,M.Ed</a:t>
            </a:r>
            <a:r>
              <a:rPr lang="en-US" sz="4000" dirty="0" smtClean="0">
                <a:solidFill>
                  <a:schemeClr val="tx2"/>
                </a:solidFill>
              </a:rPr>
              <a:t>., </a:t>
            </a:r>
            <a:r>
              <a:rPr lang="en-US" sz="4000" dirty="0" err="1" smtClean="0">
                <a:solidFill>
                  <a:schemeClr val="tx2"/>
                </a:solidFill>
              </a:rPr>
              <a:t>M.Phil.</a:t>
            </a:r>
            <a:r>
              <a:rPr lang="en-US" sz="4000" dirty="0" smtClean="0">
                <a:solidFill>
                  <a:schemeClr val="tx2"/>
                </a:solidFill>
              </a:rPr>
              <a:t>, SET.,</a:t>
            </a:r>
            <a:endParaRPr lang="en-US" sz="3600" dirty="0" smtClean="0">
              <a:solidFill>
                <a:schemeClr val="tx2"/>
              </a:solidFill>
            </a:endParaRPr>
          </a:p>
          <a:p>
            <a:pPr algn="l"/>
            <a:r>
              <a:rPr lang="en-US" sz="4400" dirty="0" smtClean="0">
                <a:solidFill>
                  <a:schemeClr val="tx2"/>
                </a:solidFill>
              </a:rPr>
              <a:t>ASSISTANT PROFESSOR,</a:t>
            </a:r>
          </a:p>
          <a:p>
            <a:pPr algn="l"/>
            <a:r>
              <a:rPr lang="en-US" sz="4400" dirty="0" smtClean="0">
                <a:solidFill>
                  <a:schemeClr val="tx2"/>
                </a:solidFill>
              </a:rPr>
              <a:t>DHANALAKSHMI SRINIVASAN COLLEGE OF EDUCATION </a:t>
            </a:r>
          </a:p>
          <a:p>
            <a:pPr algn="l"/>
            <a:r>
              <a:rPr lang="en-US" sz="4400" dirty="0" smtClean="0">
                <a:solidFill>
                  <a:schemeClr val="tx2"/>
                </a:solidFill>
              </a:rPr>
              <a:t>PERAMBALUR 621 212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SENSORI MOTOR STAGE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Sub stages: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Reflex Schema Stage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0-6 weeks</a:t>
            </a:r>
          </a:p>
          <a:p>
            <a:pPr lvl="2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-development of reflexes</a:t>
            </a:r>
          </a:p>
          <a:p>
            <a:pPr lvl="2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-uncoordinated reflexes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Primary Circular Reaction Phase 6 weeks-4 months</a:t>
            </a:r>
          </a:p>
          <a:p>
            <a:pPr lvl="2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-Coordinated into simple schemas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Secondary Circular Reactions phase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4-9 months</a:t>
            </a:r>
          </a:p>
          <a:p>
            <a:pPr lvl="2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-Vision &amp;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Prehension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-React with objects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Coordination of Secondary Circular Reactions Phase       9 -12 months</a:t>
            </a:r>
          </a:p>
          <a:p>
            <a:pPr lvl="2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-Object permanence developed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Tertiary Circular Reactions Phase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12-18 months</a:t>
            </a:r>
          </a:p>
          <a:p>
            <a:pPr lvl="2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-Discovery of new means to meet goals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Beginnings  of Symbolic representation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2-7 years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- Insight or creativity ,Mental image ,Symbolic world of language.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PRE-OPERATIONAL STAGE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learning of language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Create good thinking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Childs activity: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Mental Activity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Objects by images &amp; words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Words used for symbolic thinking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Egocentric           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Language skills</a:t>
            </a:r>
            <a:endParaRPr lang="en-US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PRE-CONCEPTUAL STAGE(2-4 YEARS)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286000"/>
            <a:ext cx="5105400" cy="2524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CONCRETE OPERATIONAL STAGE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1072" y="1752600"/>
            <a:ext cx="8409482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FORMAL OPERATIONAL STAGE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dirty="0" smtClean="0"/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Final of the periods of cognitive development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Commences at around 11 years of age &amp; continues childhood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Characterized by acquisition of </a:t>
            </a:r>
          </a:p>
          <a:p>
            <a:pPr lvl="3">
              <a:buFont typeface="Wingdings" pitchFamily="2" charset="2"/>
              <a:buChar char="Ø"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ability to think, </a:t>
            </a:r>
          </a:p>
          <a:p>
            <a:pPr lvl="3">
              <a:buFont typeface="Wingdings" pitchFamily="2" charset="2"/>
              <a:buChar char="Ø"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reason logically </a:t>
            </a:r>
          </a:p>
          <a:p>
            <a:pPr lvl="3">
              <a:buFont typeface="Wingdings" pitchFamily="2" charset="2"/>
              <a:buChar char="Ø"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reason logically</a:t>
            </a:r>
          </a:p>
          <a:p>
            <a:pPr lvl="3">
              <a:buFont typeface="Wingdings" pitchFamily="2" charset="2"/>
              <a:buChar char="Ø"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Drawing conclusion</a:t>
            </a:r>
            <a:endParaRPr lang="en-US" sz="2400" i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Understands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logical proofs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Values</a:t>
            </a:r>
          </a:p>
          <a:p>
            <a:pPr lvl="1">
              <a:buNone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At adulthood-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they understands</a:t>
            </a:r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Philosophy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Cognition 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Moral development(Kohlberg)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Psycho sexual development(Freud)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Social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devlopment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(Erikson)</a:t>
            </a:r>
          </a:p>
          <a:p>
            <a:pPr lvl="1">
              <a:buNone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Challenges of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Piagetian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theory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>
              <a:buFont typeface="Wingdings" pitchFamily="2" charset="2"/>
              <a:buChar char="q"/>
            </a:pPr>
            <a:r>
              <a:rPr lang="en-US" dirty="0" smtClean="0"/>
              <a:t>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Unpredicted gaps</a:t>
            </a:r>
            <a:r>
              <a:rPr lang="en-US" dirty="0" smtClean="0"/>
              <a:t>  </a:t>
            </a:r>
          </a:p>
          <a:p>
            <a:pPr lvl="2">
              <a:buFont typeface="Wingdings" pitchFamily="2" charset="2"/>
              <a:buChar char="q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Cognitive domain is bonded on specificity for each other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doamin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now a days child understands basic principles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</a:t>
            </a:r>
          </a:p>
          <a:p>
            <a:pPr>
              <a:buNone/>
            </a:pPr>
            <a:r>
              <a:rPr lang="en-US" dirty="0" smtClean="0"/>
              <a:t>                      </a:t>
            </a:r>
            <a:endParaRPr lang="en-US" dirty="0" smtClean="0">
              <a:latin typeface="French Script MT" pitchFamily="66" charset="0"/>
            </a:endParaRPr>
          </a:p>
          <a:p>
            <a:pPr>
              <a:buNone/>
            </a:pPr>
            <a:r>
              <a:rPr lang="en-US" dirty="0" smtClean="0">
                <a:latin typeface="French Script MT" pitchFamily="66" charset="0"/>
              </a:rPr>
              <a:t>                    </a:t>
            </a:r>
            <a:r>
              <a:rPr 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4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43000"/>
            <a:ext cx="8305800" cy="27432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GROWTH   AND DEVELOPMENT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PHYSICAL GROWTH AND DEVELOPMENT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Growth  - process of changes</a:t>
            </a:r>
          </a:p>
          <a:p>
            <a:pPr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-Height</a:t>
            </a:r>
          </a:p>
          <a:p>
            <a:pPr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-Weight</a:t>
            </a:r>
          </a:p>
          <a:p>
            <a:pPr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-Speed</a:t>
            </a:r>
          </a:p>
          <a:p>
            <a:pPr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-Shape</a:t>
            </a:r>
          </a:p>
          <a:p>
            <a:pPr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-Perception</a:t>
            </a:r>
          </a:p>
          <a:p>
            <a:pPr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-Emotional control</a:t>
            </a:r>
          </a:p>
          <a:p>
            <a:pPr algn="just">
              <a:buFont typeface="Wingdings" pitchFamily="2" charset="2"/>
              <a:buChar char="v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Development – Life long process</a:t>
            </a:r>
          </a:p>
          <a:p>
            <a:pPr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4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PHYSICAL GROWTH AND DEVELOPMENT 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ClrTx/>
              <a:buSzPct val="80000"/>
              <a:buFont typeface="Wingdings" pitchFamily="2" charset="2"/>
              <a:buChar char="v"/>
            </a:pPr>
            <a:endParaRPr lang="en-US" b="1" dirty="0" smtClean="0"/>
          </a:p>
          <a:p>
            <a:pPr marL="514350" indent="-514350">
              <a:buClrTx/>
              <a:buSzPct val="80000"/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</a:rPr>
              <a:t>PHYSICAL DEVELOPMENT</a:t>
            </a:r>
          </a:p>
          <a:p>
            <a:pPr marL="514350" indent="-514350">
              <a:buClrTx/>
              <a:buSzPct val="80000"/>
              <a:buFont typeface="Wingdings" pitchFamily="2" charset="2"/>
              <a:buChar char="v"/>
            </a:pPr>
            <a:endParaRPr lang="en-US" b="1" dirty="0" smtClean="0">
              <a:solidFill>
                <a:srgbClr val="FF0000"/>
              </a:solidFill>
            </a:endParaRPr>
          </a:p>
          <a:p>
            <a:pPr marL="514350" indent="-514350">
              <a:buClrTx/>
              <a:buSzPct val="80000"/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</a:rPr>
              <a:t>COGNITIVE DEVELOPMENT</a:t>
            </a:r>
          </a:p>
          <a:p>
            <a:pPr marL="514350" indent="-514350">
              <a:buClrTx/>
              <a:buSzPct val="80000"/>
              <a:buFont typeface="Wingdings" pitchFamily="2" charset="2"/>
              <a:buChar char="v"/>
            </a:pPr>
            <a:endParaRPr lang="en-US" b="1" dirty="0" smtClean="0">
              <a:solidFill>
                <a:srgbClr val="FF0000"/>
              </a:solidFill>
            </a:endParaRPr>
          </a:p>
          <a:p>
            <a:pPr marL="514350" indent="-514350">
              <a:buClrTx/>
              <a:buSzPct val="80000"/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</a:rPr>
              <a:t>MORAL DEVELOPMENT</a:t>
            </a:r>
          </a:p>
          <a:p>
            <a:pPr marL="514350" indent="-514350">
              <a:buClrTx/>
              <a:buSzPct val="80000"/>
              <a:buFont typeface="Wingdings" pitchFamily="2" charset="2"/>
              <a:buChar char="v"/>
            </a:pPr>
            <a:endParaRPr lang="en-US" b="1" dirty="0" smtClean="0">
              <a:solidFill>
                <a:srgbClr val="FF0000"/>
              </a:solidFill>
            </a:endParaRPr>
          </a:p>
          <a:p>
            <a:pPr marL="514350" indent="-514350">
              <a:buClrTx/>
              <a:buSzPct val="80000"/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</a:rPr>
              <a:t>SOCIAL AND EMOTIONAL DEVELOPMENT  </a:t>
            </a:r>
            <a:endParaRPr lang="en-IN" dirty="0" smtClean="0">
              <a:solidFill>
                <a:srgbClr val="FF0000"/>
              </a:solidFill>
            </a:endParaRPr>
          </a:p>
          <a:p>
            <a:pPr marL="514350" indent="-514350">
              <a:buClrTx/>
              <a:buSzPct val="80000"/>
              <a:buFont typeface="Wingdings" pitchFamily="2" charset="2"/>
              <a:buChar char="v"/>
            </a:pPr>
            <a:endParaRPr lang="en-I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Physical Development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-basic for all development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i.e. infancy – 50%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child – 70%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-study of systematic psychological changes i.e. personality, self-concept.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Mental Development</a:t>
            </a:r>
          </a:p>
          <a:p>
            <a:pPr marL="1771650" lvl="3" indent="-514350">
              <a:buFont typeface="+mj-lt"/>
              <a:buAutoNum type="arabi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Thinking </a:t>
            </a:r>
          </a:p>
          <a:p>
            <a:pPr marL="1771650" lvl="3" indent="-514350">
              <a:buFont typeface="+mj-lt"/>
              <a:buAutoNum type="arabi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Perception</a:t>
            </a:r>
          </a:p>
          <a:p>
            <a:pPr marL="1771650" lvl="3" indent="-514350">
              <a:buFont typeface="+mj-lt"/>
              <a:buAutoNum type="arabi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Problem solving</a:t>
            </a:r>
          </a:p>
          <a:p>
            <a:pPr marL="1771650" lvl="3" indent="-514350">
              <a:buFont typeface="+mj-lt"/>
              <a:buAutoNum type="arabicParenR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Construction of concepts.</a:t>
            </a:r>
          </a:p>
          <a:p>
            <a:pPr marL="1771650" lvl="3" indent="-514350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771650" lvl="3" indent="-514350">
              <a:buFont typeface="+mj-lt"/>
              <a:buAutoNum type="arabicParenR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MORAL DEVELOPMENT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Lives according to socio-moral  values moral control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-Based on religious thought, self esteem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Moral development = religious thought +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character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Moral development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not at birth  due to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practise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development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191000"/>
            <a:ext cx="7391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SOCIAL &amp; EMOTIONAL DEVELOPMENT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Key factors in social development: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According to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Erikson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Maslow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Elias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Social development theorist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Children have common needs fulfill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health adult  accept society rules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               &amp; values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PIAGET’S  THEORY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Believe to think in new &amp; more complex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Cognitive development theory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Jean Piaget Swiss psychologist(1896-1980)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	ENTRAL THEME:</a:t>
            </a:r>
          </a:p>
          <a:p>
            <a:pPr lvl="4">
              <a:buFont typeface="Courier New" pitchFamily="49" charset="0"/>
              <a:buChar char="o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Developmental psychologyability to represent,</a:t>
            </a:r>
          </a:p>
          <a:p>
            <a:pPr lvl="4">
              <a:buFont typeface="Courier New" pitchFamily="49" charset="0"/>
              <a:buChar char="o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Growth of intelligence  perform logical operations</a:t>
            </a:r>
          </a:p>
          <a:p>
            <a:pPr lvl="4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Schemata  Schemes  how to perceives the world.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DEVELOPMENTAL STAGES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143000"/>
            <a:ext cx="6183471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1066800" y="3962400"/>
            <a:ext cx="6781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Empiricism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gradual  acquisition of knowledge                                         through experience  Self motivation action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911</TotalTime>
  <Words>468</Words>
  <Application>Microsoft Office PowerPoint</Application>
  <PresentationFormat>On-screen Show (4:3)</PresentationFormat>
  <Paragraphs>113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Median</vt:lpstr>
      <vt:lpstr>Childhood and growing up</vt:lpstr>
      <vt:lpstr>GROWTH   AND DEVELOPMENT</vt:lpstr>
      <vt:lpstr>PHYSICAL GROWTH AND DEVELOPMENT </vt:lpstr>
      <vt:lpstr>PHYSICAL GROWTH AND DEVELOPMENT  </vt:lpstr>
      <vt:lpstr>Slide 5</vt:lpstr>
      <vt:lpstr>MORAL DEVELOPMENT</vt:lpstr>
      <vt:lpstr>SOCIAL &amp; EMOTIONAL DEVELOPMENT</vt:lpstr>
      <vt:lpstr>PIAGET’S  THEORY</vt:lpstr>
      <vt:lpstr>DEVELOPMENTAL STAGES</vt:lpstr>
      <vt:lpstr>SENSORI MOTOR STAGE</vt:lpstr>
      <vt:lpstr>Slide 11</vt:lpstr>
      <vt:lpstr>PRE-OPERATIONAL STAGE</vt:lpstr>
      <vt:lpstr>PRE-CONCEPTUAL STAGE(2-4 YEARS)</vt:lpstr>
      <vt:lpstr>CONCRETE OPERATIONAL STAGE</vt:lpstr>
      <vt:lpstr>FORMAL OPERATIONAL STAGE</vt:lpstr>
      <vt:lpstr>Slide 16</vt:lpstr>
      <vt:lpstr>Challenges of Piagetian theory</vt:lpstr>
      <vt:lpstr>Slide 18</vt:lpstr>
    </vt:vector>
  </TitlesOfParts>
  <Company>HEAVEN KILLERS RELEASE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  AND DEVELOPMENT</dc:title>
  <dc:creator>UDHAYANILA</dc:creator>
  <cp:lastModifiedBy>ACER</cp:lastModifiedBy>
  <cp:revision>123</cp:revision>
  <dcterms:created xsi:type="dcterms:W3CDTF">2014-11-26T14:52:31Z</dcterms:created>
  <dcterms:modified xsi:type="dcterms:W3CDTF">2020-07-22T14:41:27Z</dcterms:modified>
</cp:coreProperties>
</file>